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handoutMasterIdLst>
    <p:handoutMasterId r:id="rId22"/>
  </p:handoutMasterIdLst>
  <p:sldIdLst>
    <p:sldId id="277" r:id="rId2"/>
    <p:sldId id="263" r:id="rId3"/>
    <p:sldId id="310" r:id="rId4"/>
    <p:sldId id="305" r:id="rId5"/>
    <p:sldId id="359" r:id="rId6"/>
    <p:sldId id="351" r:id="rId7"/>
    <p:sldId id="347" r:id="rId8"/>
    <p:sldId id="348" r:id="rId9"/>
    <p:sldId id="352" r:id="rId10"/>
    <p:sldId id="349" r:id="rId11"/>
    <p:sldId id="358" r:id="rId12"/>
    <p:sldId id="307" r:id="rId13"/>
    <p:sldId id="327" r:id="rId14"/>
    <p:sldId id="353" r:id="rId15"/>
    <p:sldId id="354" r:id="rId16"/>
    <p:sldId id="355" r:id="rId17"/>
    <p:sldId id="356" r:id="rId18"/>
    <p:sldId id="357" r:id="rId19"/>
    <p:sldId id="304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48" tIns="46573" rIns="93148" bIns="465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1" y="1"/>
            <a:ext cx="3037840" cy="466434"/>
          </a:xfrm>
          <a:prstGeom prst="rect">
            <a:avLst/>
          </a:prstGeom>
        </p:spPr>
        <p:txBody>
          <a:bodyPr vert="horz" lIns="93148" tIns="46573" rIns="93148" bIns="46573" rtlCol="0"/>
          <a:lstStyle>
            <a:lvl1pPr algn="r">
              <a:defRPr sz="1200"/>
            </a:lvl1pPr>
          </a:lstStyle>
          <a:p>
            <a:fld id="{4D5BA728-B59A-4BE8-BD34-B0F0E2F3B30B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48" tIns="46573" rIns="93148" bIns="465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68"/>
            <a:ext cx="3037840" cy="466433"/>
          </a:xfrm>
          <a:prstGeom prst="rect">
            <a:avLst/>
          </a:prstGeom>
        </p:spPr>
        <p:txBody>
          <a:bodyPr vert="horz" lIns="93148" tIns="46573" rIns="93148" bIns="46573" rtlCol="0" anchor="b"/>
          <a:lstStyle>
            <a:lvl1pPr algn="r">
              <a:defRPr sz="1200"/>
            </a:lvl1pPr>
          </a:lstStyle>
          <a:p>
            <a:fld id="{7F70AC68-3BE9-4DE1-BB9A-DFE9A02625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26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48" tIns="46573" rIns="93148" bIns="465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1"/>
            <a:ext cx="3037840" cy="466434"/>
          </a:xfrm>
          <a:prstGeom prst="rect">
            <a:avLst/>
          </a:prstGeom>
        </p:spPr>
        <p:txBody>
          <a:bodyPr vert="horz" lIns="93148" tIns="46573" rIns="93148" bIns="46573" rtlCol="0"/>
          <a:lstStyle>
            <a:lvl1pPr algn="r">
              <a:defRPr sz="1200"/>
            </a:lvl1pPr>
          </a:lstStyle>
          <a:p>
            <a:fld id="{E899577E-C68D-4E1D-A999-C5372F5F24A7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3062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8" tIns="46573" rIns="93148" bIns="465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5"/>
            <a:ext cx="5608320" cy="3660457"/>
          </a:xfrm>
          <a:prstGeom prst="rect">
            <a:avLst/>
          </a:prstGeom>
        </p:spPr>
        <p:txBody>
          <a:bodyPr vert="horz" lIns="93148" tIns="46573" rIns="93148" bIns="465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48" tIns="46573" rIns="93148" bIns="465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8"/>
            <a:ext cx="3037840" cy="466433"/>
          </a:xfrm>
          <a:prstGeom prst="rect">
            <a:avLst/>
          </a:prstGeom>
        </p:spPr>
        <p:txBody>
          <a:bodyPr vert="horz" lIns="93148" tIns="46573" rIns="93148" bIns="46573" rtlCol="0" anchor="b"/>
          <a:lstStyle>
            <a:lvl1pPr algn="r">
              <a:defRPr sz="1200"/>
            </a:lvl1pPr>
          </a:lstStyle>
          <a:p>
            <a:fld id="{39C0B505-59CF-430A-BB23-1E83CF586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2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3062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A5D3-6431-4C6F-A3DA-F41AF6DB032E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572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0B505-59CF-430A-BB23-1E83CF586F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21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0B505-59CF-430A-BB23-1E83CF586F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75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0B505-59CF-430A-BB23-1E83CF586F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48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0B505-59CF-430A-BB23-1E83CF586F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77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0B505-59CF-430A-BB23-1E83CF586F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4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1162050"/>
            <a:ext cx="4183062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287" indent="-2899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1538" indent="-23135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7421" indent="-23135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1719" indent="-23135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8095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4469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0844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7218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703323-EECF-4996-BB28-D674CE5D8579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0302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1162050"/>
            <a:ext cx="4183062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287" indent="-2899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1538" indent="-23135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7421" indent="-23135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1719" indent="-23135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8095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4469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0844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7218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18440B-7D38-429C-82AD-D7C625537AA9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0663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1162050"/>
            <a:ext cx="4183062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287" indent="-2899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1538" indent="-23135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7421" indent="-23135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1719" indent="-23135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8095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4469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0844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7218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18440B-7D38-429C-82AD-D7C625537AA9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5435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1162050"/>
            <a:ext cx="4183062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287" indent="-2899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1538" indent="-23135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7421" indent="-23135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1719" indent="-23135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8095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4469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0844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7218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8440B-7D38-429C-82AD-D7C625537A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031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1162050"/>
            <a:ext cx="4183062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287" indent="-2899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1538" indent="-23135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7421" indent="-23135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1719" indent="-23135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8095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4469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0844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7218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377B02-E6C0-4F94-BDD3-12EB4CCFC5E4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0785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1162050"/>
            <a:ext cx="4183062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287" indent="-2899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1538" indent="-23135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7421" indent="-23135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1719" indent="-23135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8095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4469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0844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7218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8440B-7D38-429C-82AD-D7C625537A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659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1162050"/>
            <a:ext cx="4183062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287" indent="-2899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1538" indent="-23135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7421" indent="-23135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1719" indent="-23135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8095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4469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0844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7218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24060C-E6FD-4575-88D6-4CDE0DB8BF5A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268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287" indent="-2899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1538" indent="-23135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7421" indent="-23135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1719" indent="-23135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8095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4469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0844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7218" indent="-2313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54079-47BE-4690-8DA3-43F03F563A00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38675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1" y="4408818"/>
            <a:ext cx="5595326" cy="41757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957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0F51-4286-4F6D-BF56-8358A06980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42C7-1DAF-44CB-9950-9F0B5AF4B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9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DBC-25C0-471E-B756-208AB5D27A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42C7-1DAF-44CB-9950-9F0B5AF4B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8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5040-6AD7-4691-997B-8D27E66874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42C7-1DAF-44CB-9950-9F0B5AF4B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60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6701" y="1171575"/>
            <a:ext cx="4238625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6" y="1171575"/>
            <a:ext cx="4238625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66307" y="71256"/>
            <a:ext cx="7006441" cy="6887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EMD Color 3in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9602" y="382550"/>
            <a:ext cx="10972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703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C038-22F0-4D2A-A137-67730D4C44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42C7-1DAF-44CB-9950-9F0B5AF4B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MD Color 3in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9602" y="382550"/>
            <a:ext cx="10972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A535-A499-4442-BA1A-48769A6CF1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42C7-1DAF-44CB-9950-9F0B5AF4B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1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82B8-7ABF-4327-B9FE-0D12F0FE04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42C7-1DAF-44CB-9950-9F0B5AF4B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EMD Color 3in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9602" y="382550"/>
            <a:ext cx="10972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95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A4EC-ED8E-41DB-A346-12853EC7AA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42C7-1DAF-44CB-9950-9F0B5AF4B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1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FC83-E57C-4932-8570-E04EE0AFB2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42C7-1DAF-44CB-9950-9F0B5AF4B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2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2091-3A2F-4FDB-A9B6-BE8A9F0131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42C7-1DAF-44CB-9950-9F0B5AF4B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8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76B7-2C4C-490D-94E5-D29E9055E7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42C7-1DAF-44CB-9950-9F0B5AF4B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6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589D-C6F2-444F-9C53-E6E8BA8AD1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42C7-1DAF-44CB-9950-9F0B5AF4B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1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EA0F9-34AC-42F5-BA3C-AF8CBB3D83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442C7-1DAF-44CB-9950-9F0B5AF4B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6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J:\EXECUTIV\BRIEFINGS\building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79313"/>
            <a:ext cx="9144000" cy="606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1343026" y="2512661"/>
            <a:ext cx="6457950" cy="165735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CAROLINA EMERGENCY MANAGEMENT DIVISION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42C7-1DAF-44CB-9950-9F0B5AF4B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1021" y="4394050"/>
            <a:ext cx="3339376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</a:t>
            </a:r>
            <a:r>
              <a:rPr lang="en-US" sz="3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en-US" sz="3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2021</a:t>
            </a:r>
            <a:endParaRPr lang="en-US" sz="3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6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7731" y="418942"/>
            <a:ext cx="8510953" cy="9941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1947" y="1604420"/>
            <a:ext cx="8220807" cy="51347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Different than natural disasters with </a:t>
            </a:r>
            <a:r>
              <a:rPr lang="en-US" altLang="en-US" sz="2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no:</a:t>
            </a:r>
            <a:endParaRPr lang="en-US" altLang="en-US" sz="2600" dirty="0" smtClean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2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Evacuation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2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Road and bridge closures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2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Power outages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2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Residential and business damages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Logistics </a:t>
            </a:r>
            <a:r>
              <a:rPr lang="en-US" altLang="en-US" sz="2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requests: Over 4,200 and counting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2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Personal </a:t>
            </a:r>
            <a:r>
              <a:rPr lang="en-US" altLang="en-US" sz="22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Protective Equipment</a:t>
            </a:r>
            <a:endParaRPr lang="en-US" altLang="en-US" sz="2200" dirty="0" smtClean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2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Cleaning supplies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2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Testing support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Protective Measures Estimate: $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293.8M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442C7-1DAF-44CB-9950-9F0B5AF4BF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0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42C7-1DAF-44CB-9950-9F0B5AF4B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69" y="0"/>
            <a:ext cx="8878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89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7730" y="268414"/>
            <a:ext cx="8510955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Major Federal Programs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30120" y="1606168"/>
            <a:ext cx="8299938" cy="5115307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Federal Emergency Management Agency (FEMA)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Individual Assistance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Families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individuals</a:t>
            </a: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Public Assistance -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overnment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organizations and certain non-profits</a:t>
            </a: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Hazard Mitigation Grant Program – 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Designed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reduce impacts of future disasters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Small Business Administration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Physical Disaster Loans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Economic Injury Disaster Loans</a:t>
            </a:r>
          </a:p>
          <a:p>
            <a:pPr marL="8929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en-US" sz="26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altLang="en-US" sz="2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42C7-1DAF-44CB-9950-9F0B5AF4B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Placeholder 1"/>
          <p:cNvSpPr>
            <a:spLocks noGrp="1"/>
          </p:cNvSpPr>
          <p:nvPr>
            <p:ph type="body" sz="half" idx="1"/>
          </p:nvPr>
        </p:nvSpPr>
        <p:spPr>
          <a:xfrm>
            <a:off x="465992" y="1766444"/>
            <a:ext cx="8203223" cy="38845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Assistance – 25%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Assistance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Housing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100% funded </a:t>
            </a:r>
            <a:endParaRPr lang="en-US" alt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Other Needs Assistance – 25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Hazard Mitigation Grant Program: 25%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altLang="en-US" sz="26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7730" y="268414"/>
            <a:ext cx="85109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FEMA Program Non-Federal 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85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122"/>
            <a:ext cx="7965831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Disaster Declaration Summary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6263626"/>
              </p:ext>
            </p:extLst>
          </p:nvPr>
        </p:nvGraphicFramePr>
        <p:xfrm>
          <a:off x="419862" y="1592371"/>
          <a:ext cx="8305800" cy="4273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92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Disaster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Assistance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Assistance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Mitigation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Share Appropriation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(Initial)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52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Ice Storm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$264,657,498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$43,234,524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$7,439,969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52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Flood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$89,903,713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$193,803,386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$64,049,619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$72,000,000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52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Hurricane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Matthew</a:t>
                      </a:r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$39,700,862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$321,076,771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$58,332,265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$68,000,000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52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Pinnacle Mountain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Fire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$4,453,505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$566,677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$1,250,000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52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Hurricane Irma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$43,638,989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$6,327,144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$10,884,859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52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Hurricane Florence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$24,521,753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$127,507,367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$22,947,644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$22,000,000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62850" y="6468141"/>
            <a:ext cx="10166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December 2020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367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652"/>
            <a:ext cx="7877908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Disaster Declaration Summary</a:t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02122463"/>
              </p:ext>
            </p:extLst>
          </p:nvPr>
        </p:nvGraphicFramePr>
        <p:xfrm>
          <a:off x="419862" y="1592371"/>
          <a:ext cx="8305800" cy="3280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92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Disaster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Assistance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Assistance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Mitigation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Share Appropriation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(Initial)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37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Hurricane</a:t>
                      </a:r>
                    </a:p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Dorian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$55,488,350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$5,640,656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52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February Storms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$13,312,232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$1,453,923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52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COVID-19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$293,807,255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52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April 13 Tornadoes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$5,365,831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$24,040,690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$1,864,645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62850" y="6468141"/>
            <a:ext cx="10166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December 2020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06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 noChangeAspect="1"/>
          </p:cNvGraphicFramePr>
          <p:nvPr>
            <p:extLst/>
          </p:nvPr>
        </p:nvGraphicFramePr>
        <p:xfrm>
          <a:off x="669956" y="1676597"/>
          <a:ext cx="7876515" cy="3284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9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Disaster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</a:p>
                    <a:p>
                      <a:pPr algn="ctr"/>
                      <a:r>
                        <a:rPr lang="en-US" sz="1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Non-federal</a:t>
                      </a:r>
                      <a:r>
                        <a:rPr lang="en-US" sz="12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Share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Appropriation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2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(-)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r>
                        <a:rPr lang="en-US" sz="12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Share Payments to Date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Ice Storm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$15,817,398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16,434,628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$617,230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$15,817,398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Flood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$49,801,517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52,876,101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$3,074,584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$29,639,350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Hurricane</a:t>
                      </a:r>
                      <a:r>
                        <a:rPr lang="en-US" sz="14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Matthew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$64,237,344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67,300,000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$3,062,656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$52,642,201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Pinnacle Mountain</a:t>
                      </a:r>
                      <a:r>
                        <a:rPr lang="en-US" sz="14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Fire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$1,112,144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1,250,000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$137,856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$1,112,144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Hurricane Irma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$8,541,623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9,629,240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$1,087,617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$6,510,921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r>
                        <a:rPr lang="en-US" sz="14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Hurricane</a:t>
                      </a:r>
                    </a:p>
                    <a:p>
                      <a:pPr algn="ctr"/>
                      <a:r>
                        <a:rPr lang="en-US" sz="14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Florence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$26,152,990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$21,580,000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-$4,572,990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14,346,947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524" y="5181748"/>
            <a:ext cx="7876515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Includes an original appropriation of $7,439,969 and moving $8,994,659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from 2015 Flood surplus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appropriation</a:t>
            </a:r>
          </a:p>
          <a:p>
            <a:pPr>
              <a:spcAft>
                <a:spcPts val="300"/>
              </a:spcAft>
            </a:pPr>
            <a:r>
              <a:rPr lang="en-US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  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Original appropriation was $72,000,000; reduced by funds reallocated to 2014 Ice Storm ($8,994,659), Hurricane   </a:t>
            </a:r>
          </a:p>
          <a:p>
            <a:pPr>
              <a:spcAft>
                <a:spcPts val="300"/>
              </a:spcAft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Irma ($9,629,240), and 2015 Flood Voluntary Agency Housing Repair Assistance ($500,000)</a:t>
            </a:r>
          </a:p>
          <a:p>
            <a:pPr>
              <a:spcAft>
                <a:spcPts val="300"/>
              </a:spcAft>
            </a:pPr>
            <a:r>
              <a:rPr lang="en-US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Original appropriation of $68 million included $700,000 earmarked for Nichols</a:t>
            </a:r>
          </a:p>
          <a:p>
            <a:pPr>
              <a:spcAft>
                <a:spcPts val="300"/>
              </a:spcAft>
            </a:pPr>
            <a:r>
              <a:rPr lang="en-US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Funds reallocated from 2015 flood appropriation, not a separate appropriation of funds</a:t>
            </a:r>
          </a:p>
          <a:p>
            <a:pPr>
              <a:spcAft>
                <a:spcPts val="300"/>
              </a:spcAft>
            </a:pPr>
            <a:r>
              <a:rPr lang="en-US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     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Original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appropriation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of $22 million included $420,000 earmarked for Horry generators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2850" y="6468141"/>
            <a:ext cx="10166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December 2020</a:t>
            </a:r>
            <a:endParaRPr lang="en-US" sz="1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87923" y="311084"/>
            <a:ext cx="79658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686"/>
            <a:ext cx="729691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Non-Federal Share Summary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Disaster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5804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 noChangeAspect="1"/>
          </p:cNvGraphicFramePr>
          <p:nvPr>
            <p:extLst/>
          </p:nvPr>
        </p:nvGraphicFramePr>
        <p:xfrm>
          <a:off x="669956" y="1676597"/>
          <a:ext cx="7876515" cy="2566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9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Disaster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</a:p>
                    <a:p>
                      <a:pPr algn="ctr"/>
                      <a:r>
                        <a:rPr lang="en-US" sz="1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Non-federal</a:t>
                      </a:r>
                      <a:r>
                        <a:rPr lang="en-US" sz="12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Share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Appropriation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2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(-)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r>
                        <a:rPr lang="en-US" sz="12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Share Payments to Date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 Hurricane Dorian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$10,993,844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February Storms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$3,192,341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COVID-19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$73,451,814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April 13 Tornadoes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$4,981,975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$152,626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9956" y="4503076"/>
            <a:ext cx="787651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Inclusive of all applicants, including PNPs and hospitals. A portion of these costs will be offset by Coronavirus Relief Fund (CRF) funding from the Department of Administration. </a:t>
            </a:r>
          </a:p>
          <a:p>
            <a:pPr>
              <a:spcAft>
                <a:spcPts val="300"/>
              </a:spcAft>
            </a:pPr>
            <a:r>
              <a:rPr lang="en-US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Required Payment to FEMA of state share of Individual Assistance Other Needs Assistance (ONA) program costs. </a:t>
            </a:r>
          </a:p>
          <a:p>
            <a:pPr>
              <a:spcAft>
                <a:spcPts val="300"/>
              </a:spcAft>
            </a:pPr>
            <a:r>
              <a:rPr lang="en-US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2850" y="6468141"/>
            <a:ext cx="10454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 December 2020</a:t>
            </a:r>
            <a:endParaRPr lang="en-US" sz="100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3686"/>
            <a:ext cx="729691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Non-Federal Share Summary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By Disaster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0948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1751502"/>
              </p:ext>
            </p:extLst>
          </p:nvPr>
        </p:nvGraphicFramePr>
        <p:xfrm>
          <a:off x="1310962" y="1747409"/>
          <a:ext cx="6513586" cy="2533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4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9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Estimate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Non-Federal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$258,282,991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Current</a:t>
                      </a:r>
                      <a:r>
                        <a:rPr lang="en-US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State 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Appropriations Available for Non-Federal Share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$169,069,969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CRF Funding for Current Estimated COVID-19 Non-Federal Share</a:t>
                      </a:r>
                      <a:r>
                        <a:rPr lang="en-US" sz="1600" b="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73,451,814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Estimated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New Appropriation Needed (In addition to CRF)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$15,761,208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70742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62850" y="6468141"/>
            <a:ext cx="10454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 December 2020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068336" y="4512220"/>
            <a:ext cx="7012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SCEMD requested $75,538,871 in Coronavirus Relief Fund (CRF) monies to cover the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non-Federal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share of COVID-19 Public Assistance (PA) projects.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These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funds cannot be used for the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non-Federal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share of costs related to other disasters. </a:t>
            </a:r>
            <a:r>
              <a:rPr lang="en-US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38912" y="273686"/>
            <a:ext cx="731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Disaster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Non-Federal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Share Summary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5574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palmetto%20fla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72009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 descr="EMD Color 3i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42C7-1DAF-44CB-9950-9F0B5AF4B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5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09" y="268414"/>
            <a:ext cx="8449406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42C7-1DAF-44CB-9950-9F0B5AF4B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3192" y="1607492"/>
            <a:ext cx="72712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SCEMD Mission</a:t>
            </a: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2020 Severe Storms</a:t>
            </a: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April 2020 Tornados</a:t>
            </a: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Disaster Cost Summary </a:t>
            </a:r>
          </a:p>
        </p:txBody>
      </p:sp>
    </p:spTree>
    <p:extLst>
      <p:ext uri="{BB962C8B-B14F-4D97-AF65-F5344CB8AC3E}">
        <p14:creationId xmlns:p14="http://schemas.microsoft.com/office/powerpoint/2010/main" val="29371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48409" y="268414"/>
            <a:ext cx="8370276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SCEMD Mission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05256" y="2220177"/>
            <a:ext cx="7324344" cy="2716486"/>
          </a:xfrm>
        </p:spPr>
        <p:txBody>
          <a:bodyPr rtlCol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South Carolina Emergency 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 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Division leads the state emergency management program by supporting local authorities to minimize the loss of life and property from all-hazard events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42C7-1DAF-44CB-9950-9F0B5AF4B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7731" y="418942"/>
            <a:ext cx="8510953" cy="9941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2020 Severe Storms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97939" y="1620979"/>
            <a:ext cx="8365881" cy="47170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 severe storms moved through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South Carolina 6-7 February: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Most heavily impacted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western and northwestern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counties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eavy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rain, strong straight-line winds, and two confirmed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tornadoes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Rainfall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totals in the most heavily affected counties ranged from 6.66” to 9.27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n-US" altLang="en-US" sz="2200" dirty="0" smtClean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Storm Related Deaths: 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Power Outages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 51,000 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42C7-1DAF-44CB-9950-9F0B5AF4B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7731" y="418942"/>
            <a:ext cx="7409805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2020 Severe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Storms</a:t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97939" y="1620979"/>
            <a:ext cx="8365881" cy="47170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Road/Bridge </a:t>
            </a:r>
            <a:r>
              <a:rPr lang="en-US" altLang="en-US" sz="2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Closures: </a:t>
            </a:r>
            <a:r>
              <a:rPr lang="en-US" altLang="en-US" sz="2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100</a:t>
            </a:r>
            <a:endParaRPr lang="en-US" altLang="en-US" sz="2600" dirty="0" smtClean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Residential </a:t>
            </a:r>
            <a:r>
              <a:rPr lang="en-US" altLang="en-US" sz="2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</a:t>
            </a:r>
            <a:r>
              <a:rPr lang="en-US" altLang="en-US" sz="2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amage</a:t>
            </a:r>
            <a:r>
              <a:rPr lang="en-US" altLang="en-US" sz="2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  <a:r>
              <a:rPr lang="en-US" altLang="en-US" sz="2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Limited </a:t>
            </a:r>
            <a:r>
              <a:rPr lang="en-US" altLang="en-US" sz="2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and was not enough for a Small Business Administration declaration (more than 25 uninsured </a:t>
            </a:r>
            <a:r>
              <a:rPr lang="en-US" altLang="en-US" sz="2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homes/businesses)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Infrastructure </a:t>
            </a:r>
            <a:r>
              <a:rPr lang="en-US" altLang="en-US" sz="2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damage estimate: $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13,312,232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altLang="en-US" sz="2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altLang="en-US" sz="2600" dirty="0" smtClean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alt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42C7-1DAF-44CB-9950-9F0B5AF4B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42C7-1DAF-44CB-9950-9F0B5AF4B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2" y="0"/>
            <a:ext cx="8651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9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7731" y="418942"/>
            <a:ext cx="8510953" cy="9941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April 2020 Tornados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97939" y="1608564"/>
            <a:ext cx="8365881" cy="46818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Several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lines of severe storms impacted the state on the night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12 April and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into the morning of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13 April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Storms generated 27 tornadoes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Heaviest hit areas included Hampton,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Oconee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Pickens Counties</a:t>
            </a:r>
            <a:endParaRPr lang="en-US" altLang="en-US" sz="2200" dirty="0" smtClean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Storm related deaths: 9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ower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outages: 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290,000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Road/Bridge </a:t>
            </a:r>
            <a:r>
              <a:rPr lang="en-US" altLang="en-US" sz="2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Closures: 2,500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Sheltered 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Population: 236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2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altLang="en-US" sz="2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442C7-1DAF-44CB-9950-9F0B5AF4BF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086" y="3615011"/>
            <a:ext cx="2750780" cy="29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72562" y="462902"/>
            <a:ext cx="8607670" cy="9941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April 2020 Tornados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70693" y="1611127"/>
            <a:ext cx="8211407" cy="42712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Residential damage total: 1,581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Destroyed: 211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Major Damage: 217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Minor Damage: </a:t>
            </a:r>
            <a:r>
              <a:rPr lang="en-US" altLang="en-US" sz="22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305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2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Affected: 848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SBA Assistance: $6,781,500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FEMA </a:t>
            </a:r>
            <a:r>
              <a:rPr lang="en-US" altLang="en-US" sz="2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Individual </a:t>
            </a:r>
            <a:r>
              <a:rPr lang="en-US" altLang="en-US" sz="2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Assistance: $5,365,831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Infrastructure damage estimate: </a:t>
            </a:r>
            <a:r>
              <a:rPr lang="en-US" altLang="en-US" sz="2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$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24,040,690</a:t>
            </a:r>
            <a:endParaRPr lang="en-US" altLang="en-US" dirty="0" smtClean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altLang="en-US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en-US" altLang="en-US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fld id="{9D7442C7-1DAF-44CB-9950-9F0B5AF4B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/>
          <a:srcRect l="7388" t="12561" r="-7388" b="7891"/>
          <a:stretch/>
        </p:blipFill>
        <p:spPr>
          <a:xfrm>
            <a:off x="5797761" y="1958599"/>
            <a:ext cx="3044838" cy="21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42C7-1DAF-44CB-9950-9F0B5AF4B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69" y="0"/>
            <a:ext cx="8878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3204</TotalTime>
  <Words>923</Words>
  <Application>Microsoft Office PowerPoint</Application>
  <PresentationFormat>On-screen Show (4:3)</PresentationFormat>
  <Paragraphs>260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Unicode MS</vt:lpstr>
      <vt:lpstr>Calibri</vt:lpstr>
      <vt:lpstr>Calibri Light</vt:lpstr>
      <vt:lpstr>Wingdings</vt:lpstr>
      <vt:lpstr>Wingdings 2</vt:lpstr>
      <vt:lpstr>1_Office Theme</vt:lpstr>
      <vt:lpstr>SOUTH CAROLINA EMERGENCY MANAGEMENT DIVISION</vt:lpstr>
      <vt:lpstr>Agenda</vt:lpstr>
      <vt:lpstr>SCEMD Mission</vt:lpstr>
      <vt:lpstr>February 2020 Severe Storms</vt:lpstr>
      <vt:lpstr>February 2020 Severe Storms (cont)</vt:lpstr>
      <vt:lpstr>PowerPoint Presentation</vt:lpstr>
      <vt:lpstr>April 2020 Tornados</vt:lpstr>
      <vt:lpstr>April 2020 Tornados (cont)</vt:lpstr>
      <vt:lpstr>PowerPoint Presentation</vt:lpstr>
      <vt:lpstr>COVID-19</vt:lpstr>
      <vt:lpstr>PowerPoint Presentation</vt:lpstr>
      <vt:lpstr>Major Federal Programs</vt:lpstr>
      <vt:lpstr>PowerPoint Presentation</vt:lpstr>
      <vt:lpstr> Disaster Declaration Summary </vt:lpstr>
      <vt:lpstr> Disaster Declaration Summary (cont) </vt:lpstr>
      <vt:lpstr>Non-Federal Share Summary By Disaster</vt:lpstr>
      <vt:lpstr>Non-Federal Share Summary By Disaster (cont)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Appeals Process - General Flow</dc:title>
  <dc:creator>Ryan, Elizabeth</dc:creator>
  <cp:lastModifiedBy>Braddock, Kenneth</cp:lastModifiedBy>
  <cp:revision>175</cp:revision>
  <cp:lastPrinted>2021-01-04T16:40:22Z</cp:lastPrinted>
  <dcterms:created xsi:type="dcterms:W3CDTF">2016-01-14T20:15:41Z</dcterms:created>
  <dcterms:modified xsi:type="dcterms:W3CDTF">2021-01-04T17:44:39Z</dcterms:modified>
</cp:coreProperties>
</file>